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8" r:id="rId3"/>
    <p:sldId id="262" r:id="rId4"/>
    <p:sldId id="276" r:id="rId5"/>
    <p:sldId id="263" r:id="rId6"/>
    <p:sldId id="275" r:id="rId7"/>
    <p:sldId id="277" r:id="rId8"/>
    <p:sldId id="267" r:id="rId9"/>
    <p:sldId id="274" r:id="rId10"/>
    <p:sldId id="281" r:id="rId11"/>
    <p:sldId id="272" r:id="rId12"/>
    <p:sldId id="278" r:id="rId13"/>
    <p:sldId id="279" r:id="rId14"/>
    <p:sldId id="265" r:id="rId15"/>
    <p:sldId id="273" r:id="rId16"/>
    <p:sldId id="280" r:id="rId17"/>
    <p:sldId id="266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EFF"/>
    <a:srgbClr val="F45126"/>
    <a:srgbClr val="E8552C"/>
    <a:srgbClr val="8E9D01"/>
    <a:srgbClr val="BFD101"/>
    <a:srgbClr val="33CC33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/>
    <p:restoredTop sz="92560" autoAdjust="0"/>
  </p:normalViewPr>
  <p:slideViewPr>
    <p:cSldViewPr>
      <p:cViewPr varScale="1">
        <p:scale>
          <a:sx n="110" d="100"/>
          <a:sy n="110" d="100"/>
        </p:scale>
        <p:origin x="1020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cantumkan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font 10pt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9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004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593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95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51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59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145"/>
            <a:ext cx="9144000" cy="48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" y="0"/>
            <a:ext cx="9125761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4572000" y="2876550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810000" y="133684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10695" y="3018279"/>
            <a:ext cx="2272482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SMP/MTs GRADE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081130" y="2005935"/>
            <a:ext cx="4495800" cy="5658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800" b="1" dirty="0">
                <a:solidFill>
                  <a:srgbClr val="E8552C"/>
                </a:solidFill>
                <a:cs typeface="Arial" pitchFamily="34" charset="0"/>
              </a:rPr>
              <a:t>BRIGHT AN ENGLISH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84949" y="895350"/>
            <a:ext cx="2329851" cy="3287686"/>
            <a:chOff x="1784949" y="895350"/>
            <a:chExt cx="2329851" cy="3287686"/>
          </a:xfrm>
        </p:grpSpPr>
        <p:sp>
          <p:nvSpPr>
            <p:cNvPr id="13" name="Cube 12"/>
            <p:cNvSpPr/>
            <p:nvPr/>
          </p:nvSpPr>
          <p:spPr>
            <a:xfrm>
              <a:off x="1784949" y="895350"/>
              <a:ext cx="2329851" cy="3287686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3174" y="1047750"/>
              <a:ext cx="2139225" cy="3105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D. Numbers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D2523F5-971F-3142-ABBE-D737F67C2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624230"/>
              </p:ext>
            </p:extLst>
          </p:nvPr>
        </p:nvGraphicFramePr>
        <p:xfrm>
          <a:off x="762000" y="1047750"/>
          <a:ext cx="7696200" cy="34263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37906138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89541058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40577555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70684152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00140537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416326568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54544943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957149961"/>
                    </a:ext>
                  </a:extLst>
                </a:gridCol>
              </a:tblGrid>
              <a:tr h="544996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</a:t>
                      </a:r>
                    </a:p>
                    <a:p>
                      <a:pPr algn="ctr"/>
                      <a:r>
                        <a:rPr lang="en-US" sz="1600" b="0" dirty="0"/>
                        <a:t>zero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</a:t>
                      </a:r>
                    </a:p>
                    <a:p>
                      <a:pPr algn="ctr"/>
                      <a:r>
                        <a:rPr lang="en-US" sz="1600" b="0" dirty="0"/>
                        <a:t>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</a:t>
                      </a:r>
                    </a:p>
                    <a:p>
                      <a:pPr algn="ctr"/>
                      <a:r>
                        <a:rPr lang="en-US" sz="1600" b="0" dirty="0"/>
                        <a:t>two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</a:t>
                      </a:r>
                    </a:p>
                    <a:p>
                      <a:pPr algn="ctr"/>
                      <a:r>
                        <a:rPr lang="en-US" sz="1600" b="0" dirty="0"/>
                        <a:t>three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</a:t>
                      </a:r>
                    </a:p>
                    <a:p>
                      <a:pPr algn="ctr"/>
                      <a:r>
                        <a:rPr lang="en-US" sz="1600" b="0" dirty="0"/>
                        <a:t>four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</a:t>
                      </a:r>
                    </a:p>
                    <a:p>
                      <a:pPr algn="ctr"/>
                      <a:r>
                        <a:rPr lang="en-US" sz="1600" b="0" dirty="0"/>
                        <a:t>five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</a:t>
                      </a:r>
                    </a:p>
                    <a:p>
                      <a:pPr algn="ctr"/>
                      <a:r>
                        <a:rPr lang="en-US" sz="1600" b="0" dirty="0"/>
                        <a:t>six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</a:t>
                      </a:r>
                    </a:p>
                    <a:p>
                      <a:pPr algn="ctr"/>
                      <a:r>
                        <a:rPr lang="en-US" sz="1600" b="0" dirty="0"/>
                        <a:t>seven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338185"/>
                  </a:ext>
                </a:extLst>
              </a:tr>
              <a:tr h="631135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</a:t>
                      </a:r>
                    </a:p>
                    <a:p>
                      <a:pPr algn="ctr"/>
                      <a:r>
                        <a:rPr lang="en-US" sz="1600" b="0" dirty="0"/>
                        <a:t>eight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</a:t>
                      </a:r>
                    </a:p>
                    <a:p>
                      <a:pPr algn="ctr"/>
                      <a:r>
                        <a:rPr lang="en-US" sz="1600" b="0" dirty="0"/>
                        <a:t>nine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</a:t>
                      </a:r>
                    </a:p>
                    <a:p>
                      <a:pPr algn="ctr"/>
                      <a:r>
                        <a:rPr lang="en-US" sz="1600" b="0" dirty="0"/>
                        <a:t>ten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11</a:t>
                      </a:r>
                    </a:p>
                    <a:p>
                      <a:pPr algn="ctr"/>
                      <a:r>
                        <a:rPr lang="en-US" sz="1600" b="0" dirty="0"/>
                        <a:t>eleven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12</a:t>
                      </a:r>
                    </a:p>
                    <a:p>
                      <a:pPr algn="ctr"/>
                      <a:r>
                        <a:rPr lang="en-US" sz="1600" b="0" dirty="0"/>
                        <a:t>twelve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13</a:t>
                      </a:r>
                    </a:p>
                    <a:p>
                      <a:pPr algn="ctr"/>
                      <a:r>
                        <a:rPr lang="en-US" sz="1600" b="0" dirty="0"/>
                        <a:t>thirteen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14</a:t>
                      </a:r>
                    </a:p>
                    <a:p>
                      <a:pPr algn="ctr"/>
                      <a:r>
                        <a:rPr lang="en-US" sz="1600" b="0" dirty="0"/>
                        <a:t>fourteen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15</a:t>
                      </a:r>
                    </a:p>
                    <a:p>
                      <a:pPr algn="ctr"/>
                      <a:r>
                        <a:rPr lang="en-US" sz="1600" b="0" dirty="0"/>
                        <a:t>fifteen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875661"/>
                  </a:ext>
                </a:extLst>
              </a:tr>
              <a:tr h="1012135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16</a:t>
                      </a:r>
                    </a:p>
                    <a:p>
                      <a:pPr algn="ctr"/>
                      <a:r>
                        <a:rPr lang="en-US" sz="1600" b="0" dirty="0"/>
                        <a:t>sixteen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17</a:t>
                      </a:r>
                    </a:p>
                    <a:p>
                      <a:pPr algn="ctr"/>
                      <a:r>
                        <a:rPr lang="en-US" sz="1600" b="0" dirty="0"/>
                        <a:t>seventeen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18</a:t>
                      </a:r>
                    </a:p>
                    <a:p>
                      <a:pPr algn="ctr"/>
                      <a:r>
                        <a:rPr lang="en-US" sz="1600" b="0" dirty="0"/>
                        <a:t>eighteen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19</a:t>
                      </a:r>
                    </a:p>
                    <a:p>
                      <a:pPr algn="ctr"/>
                      <a:r>
                        <a:rPr lang="en-US" sz="1600" b="0" dirty="0"/>
                        <a:t>nineteen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20</a:t>
                      </a:r>
                      <a:br>
                        <a:rPr lang="en-US" sz="1600" b="0" dirty="0"/>
                      </a:br>
                      <a:r>
                        <a:rPr lang="en-US" sz="1600" b="0" dirty="0"/>
                        <a:t>twenty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21</a:t>
                      </a:r>
                    </a:p>
                    <a:p>
                      <a:pPr algn="ctr"/>
                      <a:r>
                        <a:rPr lang="en-US" sz="1600" b="0" dirty="0"/>
                        <a:t>twenty one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</a:t>
                      </a:r>
                    </a:p>
                    <a:p>
                      <a:pPr algn="ctr"/>
                      <a:r>
                        <a:rPr lang="en-US" sz="1600" b="0" dirty="0"/>
                        <a:t>thirty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</a:t>
                      </a:r>
                    </a:p>
                    <a:p>
                      <a:pPr algn="ctr"/>
                      <a:r>
                        <a:rPr lang="en-US" sz="1600" b="0" dirty="0"/>
                        <a:t>forty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3067119"/>
                  </a:ext>
                </a:extLst>
              </a:tr>
              <a:tr h="1012135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</a:t>
                      </a:r>
                    </a:p>
                    <a:p>
                      <a:pPr algn="ctr"/>
                      <a:r>
                        <a:rPr lang="en-US" sz="1600" b="0" dirty="0"/>
                        <a:t>fifty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</a:t>
                      </a:r>
                    </a:p>
                    <a:p>
                      <a:pPr algn="ctr"/>
                      <a:r>
                        <a:rPr lang="en-US" sz="1600" b="0" dirty="0"/>
                        <a:t>sixty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70</a:t>
                      </a:r>
                    </a:p>
                    <a:p>
                      <a:pPr algn="ctr"/>
                      <a:r>
                        <a:rPr lang="en-US" sz="1600" b="0" dirty="0"/>
                        <a:t>seventy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80</a:t>
                      </a:r>
                    </a:p>
                    <a:p>
                      <a:pPr algn="ctr"/>
                      <a:r>
                        <a:rPr lang="en-US" sz="1600" b="0" dirty="0"/>
                        <a:t>eighty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</a:t>
                      </a:r>
                    </a:p>
                    <a:p>
                      <a:pPr algn="ctr"/>
                      <a:r>
                        <a:rPr lang="en-US" sz="1600" b="0" dirty="0"/>
                        <a:t>ninety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100</a:t>
                      </a:r>
                    </a:p>
                    <a:p>
                      <a:pPr algn="ctr"/>
                      <a:r>
                        <a:rPr lang="en-US" sz="1600" b="0" dirty="0"/>
                        <a:t>one hundred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3175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1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5A784C9-5ED7-3841-8AF7-8EB7720B120B}"/>
              </a:ext>
            </a:extLst>
          </p:cNvPr>
          <p:cNvSpPr txBox="1">
            <a:spLocks/>
          </p:cNvSpPr>
          <p:nvPr/>
        </p:nvSpPr>
        <p:spPr>
          <a:xfrm>
            <a:off x="1066800" y="514350"/>
            <a:ext cx="7543800" cy="4191000"/>
          </a:xfrm>
          <a:prstGeom prst="rect">
            <a:avLst/>
          </a:prstGeom>
        </p:spPr>
        <p:txBody>
          <a:bodyPr numCol="2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1 = the first (1</a:t>
            </a:r>
            <a:r>
              <a:rPr lang="en-US" sz="2800" baseline="30000" dirty="0"/>
              <a:t>st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2 = the second (2</a:t>
            </a:r>
            <a:r>
              <a:rPr lang="en-US" sz="2800" baseline="30000" dirty="0"/>
              <a:t>nd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3 = the third (3</a:t>
            </a:r>
            <a:r>
              <a:rPr lang="en-US" sz="2800" baseline="30000" dirty="0"/>
              <a:t>rd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4 = the fourth (4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5 = the fifth (5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6 = the sixth (6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7 = the seventh (7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8 = the eighth (8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9 = the ninth (9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10 = the tenth (10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None/>
              <a:tabLst>
                <a:tab pos="971550" algn="l"/>
              </a:tabLst>
            </a:pPr>
            <a:r>
              <a:rPr lang="en-US" sz="2800" dirty="0"/>
              <a:t>11 = the eleventh (11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12 = the twelve (12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13 = the thirteenth (13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14 = the fourteenth (14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20 = the twentieth (20</a:t>
            </a:r>
            <a:r>
              <a:rPr lang="en-US" sz="2800" baseline="30000" dirty="0"/>
              <a:t>th</a:t>
            </a:r>
            <a:r>
              <a:rPr lang="en-US" sz="2800" dirty="0"/>
              <a:t>) 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21 = the twenty first (21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22 = the twenty second (22</a:t>
            </a:r>
            <a:r>
              <a:rPr lang="en-US" sz="2800" baseline="30000" dirty="0"/>
              <a:t>nd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23 = the twenty third (23</a:t>
            </a:r>
            <a:r>
              <a:rPr lang="en-US" sz="2800" baseline="30000" dirty="0"/>
              <a:t>rd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30 = the thirtieth (30</a:t>
            </a:r>
            <a:r>
              <a:rPr lang="en-US" sz="2800" baseline="30000" dirty="0"/>
              <a:t>th</a:t>
            </a:r>
            <a:r>
              <a:rPr lang="en-US" sz="2800" dirty="0"/>
              <a:t>)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31 =  the thirty first (31</a:t>
            </a:r>
            <a:r>
              <a:rPr lang="en-US" sz="2800" baseline="30000" dirty="0"/>
              <a:t>st</a:t>
            </a:r>
            <a:r>
              <a:rPr lang="en-US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7264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E. Name of the Days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8BF40-A246-514A-8386-86700491C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4782"/>
            <a:ext cx="6978296" cy="375248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55A29D-7BBF-7A47-963F-DFFB6B81C5E4}"/>
              </a:ext>
            </a:extLst>
          </p:cNvPr>
          <p:cNvSpPr txBox="1">
            <a:spLocks/>
          </p:cNvSpPr>
          <p:nvPr/>
        </p:nvSpPr>
        <p:spPr>
          <a:xfrm>
            <a:off x="6096000" y="4166644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brgfx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8889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F. Name of the Months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1727A4-512E-A54F-8943-B7E0E7C9F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71550"/>
            <a:ext cx="6400800" cy="358686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9EA9B99-1B2D-E549-89DF-739AFB8A7D1E}"/>
              </a:ext>
            </a:extLst>
          </p:cNvPr>
          <p:cNvSpPr txBox="1">
            <a:spLocks/>
          </p:cNvSpPr>
          <p:nvPr/>
        </p:nvSpPr>
        <p:spPr>
          <a:xfrm>
            <a:off x="5486400" y="440141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brgfx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1722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G. Prepositions of Time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C4B64C-52F8-6945-9778-149429E9E647}"/>
              </a:ext>
            </a:extLst>
          </p:cNvPr>
          <p:cNvSpPr txBox="1">
            <a:spLocks/>
          </p:cNvSpPr>
          <p:nvPr/>
        </p:nvSpPr>
        <p:spPr>
          <a:xfrm>
            <a:off x="533400" y="971550"/>
            <a:ext cx="8229600" cy="365293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‘on’ is for days and dates.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‘in’ is for the year and the month.</a:t>
            </a:r>
          </a:p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Example: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I was born on fifteenth of August two thousand and ten.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She was born in December.</a:t>
            </a:r>
          </a:p>
          <a:p>
            <a:pPr>
              <a:buFont typeface="Wingdings" pitchFamily="2" charset="2"/>
              <a:buChar char="Ø"/>
              <a:tabLst>
                <a:tab pos="971550" algn="l"/>
              </a:tabLst>
            </a:pPr>
            <a:r>
              <a:rPr lang="en-US" sz="2800" dirty="0">
                <a:solidFill>
                  <a:schemeClr val="accent6"/>
                </a:solidFill>
              </a:rPr>
              <a:t>He was born in two thousand and ten.</a:t>
            </a:r>
          </a:p>
        </p:txBody>
      </p:sp>
    </p:spTree>
    <p:extLst>
      <p:ext uri="{BB962C8B-B14F-4D97-AF65-F5344CB8AC3E}">
        <p14:creationId xmlns:p14="http://schemas.microsoft.com/office/powerpoint/2010/main" val="16791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C4B64C-52F8-6945-9778-149429E9E647}"/>
              </a:ext>
            </a:extLst>
          </p:cNvPr>
          <p:cNvSpPr txBox="1">
            <a:spLocks/>
          </p:cNvSpPr>
          <p:nvPr/>
        </p:nvSpPr>
        <p:spPr>
          <a:xfrm>
            <a:off x="609600" y="1352551"/>
            <a:ext cx="8229600" cy="2667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71550" algn="l"/>
              </a:tabLst>
            </a:pPr>
            <a:r>
              <a:rPr lang="en-US" sz="2800" dirty="0"/>
              <a:t>It is polite and nice to greet others.</a:t>
            </a:r>
          </a:p>
          <a:p>
            <a:pPr>
              <a:tabLst>
                <a:tab pos="971550" algn="l"/>
              </a:tabLst>
            </a:pPr>
            <a:r>
              <a:rPr lang="en-US" sz="2800" dirty="0"/>
              <a:t>There are some ways to greet others. Some are formal and some others are informal.</a:t>
            </a:r>
          </a:p>
          <a:p>
            <a:pPr>
              <a:tabLst>
                <a:tab pos="971550" algn="l"/>
              </a:tabLst>
            </a:pPr>
            <a:r>
              <a:rPr lang="en-US" sz="2800" dirty="0"/>
              <a:t>To inform telephone number we use cardinal numbers such as </a:t>
            </a:r>
            <a:r>
              <a:rPr lang="en-US" sz="2800" dirty="0">
                <a:solidFill>
                  <a:schemeClr val="accent6"/>
                </a:solidFill>
              </a:rPr>
              <a:t>0298-8718417.</a:t>
            </a:r>
          </a:p>
        </p:txBody>
      </p:sp>
    </p:spTree>
    <p:extLst>
      <p:ext uri="{BB962C8B-B14F-4D97-AF65-F5344CB8AC3E}">
        <p14:creationId xmlns:p14="http://schemas.microsoft.com/office/powerpoint/2010/main" val="38676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DF36F9-4A91-7749-A9D0-C5D615BA586F}"/>
              </a:ext>
            </a:extLst>
          </p:cNvPr>
          <p:cNvSpPr txBox="1">
            <a:spLocks/>
          </p:cNvSpPr>
          <p:nvPr/>
        </p:nvSpPr>
        <p:spPr>
          <a:xfrm>
            <a:off x="685800" y="1352550"/>
            <a:ext cx="8229600" cy="2438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971550" algn="l"/>
              </a:tabLst>
            </a:pPr>
            <a:r>
              <a:rPr lang="en-US" sz="2800" dirty="0"/>
              <a:t>To tell a date we use ordinal numbers such as the first of January (1</a:t>
            </a:r>
            <a:r>
              <a:rPr lang="en-US" sz="2800" baseline="30000" dirty="0"/>
              <a:t>st</a:t>
            </a:r>
            <a:r>
              <a:rPr lang="en-US" sz="2800" dirty="0"/>
              <a:t> January).</a:t>
            </a:r>
          </a:p>
          <a:p>
            <a:pPr>
              <a:tabLst>
                <a:tab pos="971550" algn="l"/>
              </a:tabLst>
            </a:pPr>
            <a:r>
              <a:rPr lang="en-US" sz="2800" dirty="0"/>
              <a:t>To fill in the form of identity card we must use the correct spelling.</a:t>
            </a:r>
          </a:p>
          <a:p>
            <a:pPr>
              <a:tabLst>
                <a:tab pos="971550" algn="l"/>
              </a:tabLs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684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C95091-1EB4-3343-981D-B8D0DEF222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73"/>
          <a:stretch/>
        </p:blipFill>
        <p:spPr>
          <a:xfrm>
            <a:off x="0" y="662955"/>
            <a:ext cx="9144000" cy="44805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C94640A-48D8-D64B-BEBF-4691D8471F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01"/>
          <a:stretch/>
        </p:blipFill>
        <p:spPr>
          <a:xfrm>
            <a:off x="0" y="-23881"/>
            <a:ext cx="9144000" cy="1160572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69634" y="513060"/>
            <a:ext cx="3587146" cy="787104"/>
            <a:chOff x="1347257" y="545950"/>
            <a:chExt cx="3462226" cy="890291"/>
          </a:xfrm>
        </p:grpSpPr>
        <p:grpSp>
          <p:nvGrpSpPr>
            <p:cNvPr id="15" name="Group 14"/>
            <p:cNvGrpSpPr/>
            <p:nvPr/>
          </p:nvGrpSpPr>
          <p:grpSpPr>
            <a:xfrm>
              <a:off x="1347257" y="545950"/>
              <a:ext cx="3462226" cy="890291"/>
              <a:chOff x="1347257" y="545950"/>
              <a:chExt cx="3462226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Rectangle 28"/>
              <p:cNvSpPr/>
              <p:nvPr/>
            </p:nvSpPr>
            <p:spPr>
              <a:xfrm>
                <a:off x="1388493" y="545950"/>
                <a:ext cx="3345458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347257" y="720723"/>
                <a:ext cx="3462226" cy="469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85763">
                  <a:defRPr/>
                </a:pPr>
                <a:r>
                  <a:rPr lang="en-GB" sz="2100" b="1" kern="0" spc="28" dirty="0">
                    <a:solidFill>
                      <a:prstClr val="black"/>
                    </a:solidFill>
                  </a:rPr>
                  <a:t>Nice to Meet You!</a:t>
                </a: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4733951" y="545950"/>
              <a:ext cx="75532" cy="890291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2620" y="199660"/>
            <a:ext cx="1348808" cy="937031"/>
            <a:chOff x="55507" y="128083"/>
            <a:chExt cx="1798411" cy="1249375"/>
          </a:xfrm>
        </p:grpSpPr>
        <p:sp>
          <p:nvSpPr>
            <p:cNvPr id="32" name="Rectangle 31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451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2234" y="128083"/>
              <a:ext cx="111150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pc="38" dirty="0">
                  <a:solidFill>
                    <a:schemeClr val="bg1">
                      <a:lumMod val="95000"/>
                    </a:schemeClr>
                  </a:solidFill>
                </a:rPr>
                <a:t>BAB 1 </a:t>
              </a:r>
              <a:endParaRPr lang="id-ID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13385" y="125819"/>
            <a:ext cx="378257" cy="1174344"/>
            <a:chOff x="1389861" y="29628"/>
            <a:chExt cx="504343" cy="1406612"/>
          </a:xfrm>
        </p:grpSpPr>
        <p:sp>
          <p:nvSpPr>
            <p:cNvPr id="38" name="Rectangle 37"/>
            <p:cNvSpPr/>
            <p:nvPr/>
          </p:nvSpPr>
          <p:spPr>
            <a:xfrm>
              <a:off x="1389861" y="537122"/>
              <a:ext cx="72252" cy="899118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Oval 39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 40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rgbClr val="696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D9DD1FC-AD18-0E4F-A4FC-B2B18A3DBB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0900"/>
            <a:ext cx="9144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4324"/>
            <a:ext cx="5791200" cy="4337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73498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A. Parts of the Day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CA32674-1D98-504F-88ED-E61CF86D9CE9}"/>
              </a:ext>
            </a:extLst>
          </p:cNvPr>
          <p:cNvSpPr txBox="1">
            <a:spLocks/>
          </p:cNvSpPr>
          <p:nvPr/>
        </p:nvSpPr>
        <p:spPr>
          <a:xfrm>
            <a:off x="1338726" y="2266950"/>
            <a:ext cx="2057400" cy="381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2000" dirty="0"/>
              <a:t>Morning</a:t>
            </a:r>
          </a:p>
        </p:txBody>
      </p:sp>
      <p:pic>
        <p:nvPicPr>
          <p:cNvPr id="8" name="Picture 3" descr="H:\Personal\Iseng\Gambar PPT EOS 1\illustration [Converted] (2).tif">
            <a:extLst>
              <a:ext uri="{FF2B5EF4-FFF2-40B4-BE49-F238E27FC236}">
                <a16:creationId xmlns:a16="http://schemas.microsoft.com/office/drawing/2014/main" id="{29984477-3AAA-B247-A90F-92DBF9D1B1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3"/>
          <a:stretch/>
        </p:blipFill>
        <p:spPr bwMode="auto">
          <a:xfrm>
            <a:off x="5029199" y="812845"/>
            <a:ext cx="2626797" cy="1454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2B76B1-7859-C64E-9E46-C235B5E19A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3" b="51486"/>
          <a:stretch/>
        </p:blipFill>
        <p:spPr>
          <a:xfrm>
            <a:off x="5029200" y="2768726"/>
            <a:ext cx="2626797" cy="14541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6CFEFC-386E-A447-BE08-68C6FDED5C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3" t="51486"/>
          <a:stretch/>
        </p:blipFill>
        <p:spPr>
          <a:xfrm>
            <a:off x="1052644" y="819150"/>
            <a:ext cx="2615408" cy="1447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BBBD6B-0637-9F45-94F5-C8BBC079BE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6" r="50833"/>
          <a:stretch/>
        </p:blipFill>
        <p:spPr>
          <a:xfrm>
            <a:off x="1052644" y="2768726"/>
            <a:ext cx="2629564" cy="1454105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7C78FDA-9ACD-724D-B5B1-053D13B5F3C3}"/>
              </a:ext>
            </a:extLst>
          </p:cNvPr>
          <p:cNvSpPr txBox="1">
            <a:spLocks/>
          </p:cNvSpPr>
          <p:nvPr/>
        </p:nvSpPr>
        <p:spPr>
          <a:xfrm>
            <a:off x="5313897" y="2266950"/>
            <a:ext cx="2057400" cy="381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2000" dirty="0"/>
              <a:t>Noon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39BC973-6E74-D047-87FC-24BC264177EB}"/>
              </a:ext>
            </a:extLst>
          </p:cNvPr>
          <p:cNvSpPr txBox="1">
            <a:spLocks/>
          </p:cNvSpPr>
          <p:nvPr/>
        </p:nvSpPr>
        <p:spPr>
          <a:xfrm>
            <a:off x="1338726" y="4222831"/>
            <a:ext cx="2057400" cy="381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2000" dirty="0"/>
              <a:t>Afternoon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018E9FA-EBC7-7940-9DA6-B87280C373C4}"/>
              </a:ext>
            </a:extLst>
          </p:cNvPr>
          <p:cNvSpPr txBox="1">
            <a:spLocks/>
          </p:cNvSpPr>
          <p:nvPr/>
        </p:nvSpPr>
        <p:spPr>
          <a:xfrm>
            <a:off x="5313897" y="4222831"/>
            <a:ext cx="2057400" cy="381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2000" dirty="0"/>
              <a:t>Evening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BB2D96E-8FC6-BE4F-9DE9-7A803C526B31}"/>
              </a:ext>
            </a:extLst>
          </p:cNvPr>
          <p:cNvSpPr txBox="1">
            <a:spLocks/>
          </p:cNvSpPr>
          <p:nvPr/>
        </p:nvSpPr>
        <p:spPr>
          <a:xfrm>
            <a:off x="885956" y="55177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brgfx</a:t>
            </a:r>
            <a:endParaRPr lang="en-US" sz="12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33A8F11-1405-6248-B25B-C107008B7357}"/>
              </a:ext>
            </a:extLst>
          </p:cNvPr>
          <p:cNvSpPr txBox="1">
            <a:spLocks/>
          </p:cNvSpPr>
          <p:nvPr/>
        </p:nvSpPr>
        <p:spPr>
          <a:xfrm>
            <a:off x="4914900" y="537482"/>
            <a:ext cx="20574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penerbit</a:t>
            </a:r>
            <a:endParaRPr lang="en-US" sz="12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58606F0-D1D1-FA40-910F-4025E125670F}"/>
              </a:ext>
            </a:extLst>
          </p:cNvPr>
          <p:cNvSpPr txBox="1">
            <a:spLocks/>
          </p:cNvSpPr>
          <p:nvPr/>
        </p:nvSpPr>
        <p:spPr>
          <a:xfrm>
            <a:off x="4840959" y="2529059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brgfx</a:t>
            </a:r>
            <a:endParaRPr lang="en-US" sz="12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48DACC5-1B59-D444-A59C-BB572980127A}"/>
              </a:ext>
            </a:extLst>
          </p:cNvPr>
          <p:cNvSpPr txBox="1">
            <a:spLocks/>
          </p:cNvSpPr>
          <p:nvPr/>
        </p:nvSpPr>
        <p:spPr>
          <a:xfrm>
            <a:off x="885955" y="2528025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brgfx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0134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4324"/>
            <a:ext cx="5791200" cy="4337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73498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B. Greetings, Responses, and Parting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32327B-F21D-4F44-81A0-4590FC12D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67097"/>
              </p:ext>
            </p:extLst>
          </p:nvPr>
        </p:nvGraphicFramePr>
        <p:xfrm>
          <a:off x="457200" y="551770"/>
          <a:ext cx="6248400" cy="4111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2647">
                  <a:extLst>
                    <a:ext uri="{9D8B030D-6E8A-4147-A177-3AD203B41FA5}">
                      <a16:colId xmlns:a16="http://schemas.microsoft.com/office/drawing/2014/main" val="2299363760"/>
                    </a:ext>
                  </a:extLst>
                </a:gridCol>
                <a:gridCol w="1652953">
                  <a:extLst>
                    <a:ext uri="{9D8B030D-6E8A-4147-A177-3AD203B41FA5}">
                      <a16:colId xmlns:a16="http://schemas.microsoft.com/office/drawing/2014/main" val="172345759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12044611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904630728"/>
                    </a:ext>
                  </a:extLst>
                </a:gridCol>
              </a:tblGrid>
              <a:tr h="34264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Greetings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Responses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Parting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147103"/>
                  </a:ext>
                </a:extLst>
              </a:tr>
              <a:tr h="342649">
                <a:tc rowSpan="6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Informal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Goodbye.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203201"/>
                  </a:ext>
                </a:extLst>
              </a:tr>
              <a:tr h="34264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Hello!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Hello!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Bye-bye.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484291"/>
                  </a:ext>
                </a:extLst>
              </a:tr>
              <a:tr h="3426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 are you?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I’m fine.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Bye.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044894"/>
                  </a:ext>
                </a:extLst>
              </a:tr>
              <a:tr h="3426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How’s life?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Fine. Thanks.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See you later.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234912"/>
                  </a:ext>
                </a:extLst>
              </a:tr>
              <a:tr h="3426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How’s everything?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Very well. Thank you.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See you.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022181"/>
                  </a:ext>
                </a:extLst>
              </a:tr>
              <a:tr h="85662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How’re you doing?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Great!</a:t>
                      </a:r>
                    </a:p>
                    <a:p>
                      <a:r>
                        <a:rPr lang="en-US" sz="1400" dirty="0"/>
                        <a:t>I’m OK.</a:t>
                      </a:r>
                    </a:p>
                    <a:p>
                      <a:r>
                        <a:rPr lang="en-US" sz="1400" dirty="0"/>
                        <a:t>Not so bad.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528735"/>
                  </a:ext>
                </a:extLst>
              </a:tr>
              <a:tr h="85662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Formal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 are you?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I’m fine. Thank you.</a:t>
                      </a:r>
                    </a:p>
                    <a:p>
                      <a:r>
                        <a:rPr lang="en-US" sz="1400" dirty="0"/>
                        <a:t>I’m very well. Thank you.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390098"/>
                  </a:ext>
                </a:extLst>
              </a:tr>
              <a:tr h="342649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 do you do?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 do you do?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473520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CA32674-1D98-504F-88ED-E61CF86D9CE9}"/>
              </a:ext>
            </a:extLst>
          </p:cNvPr>
          <p:cNvSpPr txBox="1">
            <a:spLocks/>
          </p:cNvSpPr>
          <p:nvPr/>
        </p:nvSpPr>
        <p:spPr>
          <a:xfrm>
            <a:off x="6858000" y="1350364"/>
            <a:ext cx="2057400" cy="25146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tabLst>
                <a:tab pos="971550" algn="l"/>
              </a:tabLst>
            </a:pPr>
            <a:r>
              <a:rPr lang="en-US" sz="2800" dirty="0"/>
              <a:t>Note: </a:t>
            </a:r>
            <a:r>
              <a:rPr lang="en-US" sz="2800" i="1" dirty="0"/>
              <a:t>How do you do</a:t>
            </a:r>
            <a:r>
              <a:rPr lang="en-US" sz="2800" dirty="0"/>
              <a:t> is used when you greet a person for a first-time meeting. You use this in a very formal situation. It is rarely used.</a:t>
            </a:r>
          </a:p>
        </p:txBody>
      </p:sp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F97B0B-7231-F54F-8306-9BE0FB92D5B6}"/>
              </a:ext>
            </a:extLst>
          </p:cNvPr>
          <p:cNvSpPr txBox="1">
            <a:spLocks/>
          </p:cNvSpPr>
          <p:nvPr/>
        </p:nvSpPr>
        <p:spPr>
          <a:xfrm>
            <a:off x="304800" y="2095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C89BD3E-CA82-CF49-BF71-D07927B48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9" b="89955" l="10000" r="92944">
                        <a14:foregroundMark x1="29758" y1="41817" x2="30000" y2="47065"/>
                        <a14:foregroundMark x1="69073" y1="47065" x2="69073" y2="53330"/>
                        <a14:foregroundMark x1="36452" y1="71783" x2="35968" y2="74549"/>
                        <a14:foregroundMark x1="28992" y1="73533" x2="26008" y2="74549"/>
                        <a14:foregroundMark x1="31976" y1="40801" x2="31008" y2="49492"/>
                        <a14:foregroundMark x1="35242" y1="36230" x2="35726" y2="38713"/>
                        <a14:foregroundMark x1="24032" y1="42494" x2="27500" y2="40406"/>
                        <a14:foregroundMark x1="70323" y1="42889" x2="71290" y2="47404"/>
                        <a14:foregroundMark x1="33992" y1="20542" x2="34476" y2="21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1665650"/>
            <a:ext cx="4300618" cy="3071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01BB7EEC-2949-664F-BE6B-A25ECF1AB538}"/>
              </a:ext>
            </a:extLst>
          </p:cNvPr>
          <p:cNvSpPr/>
          <p:nvPr/>
        </p:nvSpPr>
        <p:spPr>
          <a:xfrm>
            <a:off x="685800" y="945152"/>
            <a:ext cx="2895600" cy="765810"/>
          </a:xfrm>
          <a:prstGeom prst="wedgeRectCallout">
            <a:avLst>
              <a:gd name="adj1" fmla="val 37211"/>
              <a:gd name="adj2" fmla="val 109176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Good bye, Ali.</a:t>
            </a:r>
          </a:p>
        </p:txBody>
      </p:sp>
      <p:sp>
        <p:nvSpPr>
          <p:cNvPr id="12" name="Rectangular Callout 11">
            <a:extLst>
              <a:ext uri="{FF2B5EF4-FFF2-40B4-BE49-F238E27FC236}">
                <a16:creationId xmlns:a16="http://schemas.microsoft.com/office/drawing/2014/main" id="{EBAC4F18-69E6-B341-BD66-99D603AB80E6}"/>
              </a:ext>
            </a:extLst>
          </p:cNvPr>
          <p:cNvSpPr/>
          <p:nvPr/>
        </p:nvSpPr>
        <p:spPr>
          <a:xfrm>
            <a:off x="4648200" y="945152"/>
            <a:ext cx="2608714" cy="765810"/>
          </a:xfrm>
          <a:prstGeom prst="wedgeRectCallout">
            <a:avLst>
              <a:gd name="adj1" fmla="val 238"/>
              <a:gd name="adj2" fmla="val 99432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Good bye, Dani.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CBEFA2-7AEC-E447-A1F2-578984B637CE}"/>
              </a:ext>
            </a:extLst>
          </p:cNvPr>
          <p:cNvSpPr txBox="1">
            <a:spLocks/>
          </p:cNvSpPr>
          <p:nvPr/>
        </p:nvSpPr>
        <p:spPr>
          <a:xfrm>
            <a:off x="6493600" y="438065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penerbit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3495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F97B0B-7231-F54F-8306-9BE0FB92D5B6}"/>
              </a:ext>
            </a:extLst>
          </p:cNvPr>
          <p:cNvSpPr txBox="1">
            <a:spLocks/>
          </p:cNvSpPr>
          <p:nvPr/>
        </p:nvSpPr>
        <p:spPr>
          <a:xfrm>
            <a:off x="304800" y="2095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01BB7EEC-2949-664F-BE6B-A25ECF1AB538}"/>
              </a:ext>
            </a:extLst>
          </p:cNvPr>
          <p:cNvSpPr/>
          <p:nvPr/>
        </p:nvSpPr>
        <p:spPr>
          <a:xfrm>
            <a:off x="685800" y="945152"/>
            <a:ext cx="2895600" cy="765810"/>
          </a:xfrm>
          <a:prstGeom prst="wedgeRectCallout">
            <a:avLst>
              <a:gd name="adj1" fmla="val 37211"/>
              <a:gd name="adj2" fmla="val 109176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Good night, Dad and Mum.</a:t>
            </a:r>
          </a:p>
        </p:txBody>
      </p:sp>
      <p:sp>
        <p:nvSpPr>
          <p:cNvPr id="12" name="Rectangular Callout 11">
            <a:extLst>
              <a:ext uri="{FF2B5EF4-FFF2-40B4-BE49-F238E27FC236}">
                <a16:creationId xmlns:a16="http://schemas.microsoft.com/office/drawing/2014/main" id="{EBAC4F18-69E6-B341-BD66-99D603AB80E6}"/>
              </a:ext>
            </a:extLst>
          </p:cNvPr>
          <p:cNvSpPr/>
          <p:nvPr/>
        </p:nvSpPr>
        <p:spPr>
          <a:xfrm>
            <a:off x="4648200" y="945152"/>
            <a:ext cx="2608714" cy="765810"/>
          </a:xfrm>
          <a:prstGeom prst="wedgeRectCallout">
            <a:avLst>
              <a:gd name="adj1" fmla="val 238"/>
              <a:gd name="adj2" fmla="val 99432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Good night, darling.</a:t>
            </a: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5337FA-4A86-DB44-ACF1-6AE7CCB0AA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0" y="1560830"/>
            <a:ext cx="4432555" cy="316611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214CD30-3565-0148-9286-82E1732725B9}"/>
              </a:ext>
            </a:extLst>
          </p:cNvPr>
          <p:cNvSpPr txBox="1">
            <a:spLocks/>
          </p:cNvSpPr>
          <p:nvPr/>
        </p:nvSpPr>
        <p:spPr>
          <a:xfrm>
            <a:off x="5410200" y="432435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penerbit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6392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F97B0B-7231-F54F-8306-9BE0FB92D5B6}"/>
              </a:ext>
            </a:extLst>
          </p:cNvPr>
          <p:cNvSpPr txBox="1">
            <a:spLocks/>
          </p:cNvSpPr>
          <p:nvPr/>
        </p:nvSpPr>
        <p:spPr>
          <a:xfrm>
            <a:off x="304800" y="209550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AC230C89-8E44-D34C-86E9-D730C2ACF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70" b="93849" l="10000" r="90000">
                        <a14:foregroundMark x1="69032" y1="63883" x2="67661" y2="71275"/>
                        <a14:foregroundMark x1="60040" y1="58070" x2="71331" y2="57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465555" y="1504950"/>
            <a:ext cx="4605831" cy="3289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>
            <a:extLst>
              <a:ext uri="{FF2B5EF4-FFF2-40B4-BE49-F238E27FC236}">
                <a16:creationId xmlns:a16="http://schemas.microsoft.com/office/drawing/2014/main" id="{5EFA404C-25E4-4946-B5FC-592CA530EBA0}"/>
              </a:ext>
            </a:extLst>
          </p:cNvPr>
          <p:cNvSpPr/>
          <p:nvPr/>
        </p:nvSpPr>
        <p:spPr>
          <a:xfrm>
            <a:off x="647700" y="1122045"/>
            <a:ext cx="2895600" cy="765810"/>
          </a:xfrm>
          <a:prstGeom prst="wedgeRectCallout">
            <a:avLst>
              <a:gd name="adj1" fmla="val 37211"/>
              <a:gd name="adj2" fmla="val 109176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Hi, I’m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Laras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Nice to meet you, Sir.</a:t>
            </a:r>
          </a:p>
        </p:txBody>
      </p:sp>
      <p:sp>
        <p:nvSpPr>
          <p:cNvPr id="12" name="Rectangular Callout 11">
            <a:extLst>
              <a:ext uri="{FF2B5EF4-FFF2-40B4-BE49-F238E27FC236}">
                <a16:creationId xmlns:a16="http://schemas.microsoft.com/office/drawing/2014/main" id="{F3C4DDBD-DCF5-FE4A-9122-0958E38A1588}"/>
              </a:ext>
            </a:extLst>
          </p:cNvPr>
          <p:cNvSpPr/>
          <p:nvPr/>
        </p:nvSpPr>
        <p:spPr>
          <a:xfrm>
            <a:off x="5486400" y="493031"/>
            <a:ext cx="3278574" cy="1028429"/>
          </a:xfrm>
          <a:prstGeom prst="wedgeRectCallout">
            <a:avLst>
              <a:gd name="adj1" fmla="val -25552"/>
              <a:gd name="adj2" fmla="val 99432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Laras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! I’m Mr. Daniel. Nice to meet you too.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5DD7EA1-2E73-9A45-998B-09AD821BA8F1}"/>
              </a:ext>
            </a:extLst>
          </p:cNvPr>
          <p:cNvSpPr txBox="1">
            <a:spLocks/>
          </p:cNvSpPr>
          <p:nvPr/>
        </p:nvSpPr>
        <p:spPr>
          <a:xfrm>
            <a:off x="6796499" y="4253834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penerbit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6554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F97B0B-7231-F54F-8306-9BE0FB92D5B6}"/>
              </a:ext>
            </a:extLst>
          </p:cNvPr>
          <p:cNvSpPr txBox="1">
            <a:spLocks/>
          </p:cNvSpPr>
          <p:nvPr/>
        </p:nvSpPr>
        <p:spPr>
          <a:xfrm>
            <a:off x="152400" y="120831"/>
            <a:ext cx="35814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700" b="1" dirty="0">
                <a:solidFill>
                  <a:srgbClr val="00B0F0"/>
                </a:solidFill>
                <a:latin typeface="+mj-lt"/>
              </a:rPr>
              <a:t>Practice the dialogue</a:t>
            </a:r>
            <a:endParaRPr lang="en-US" sz="2700" dirty="0">
              <a:solidFill>
                <a:srgbClr val="00B0F0"/>
              </a:solidFill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C2773C32-EC09-FF45-B831-4C7E5A4E5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96" b="91761" l="4113" r="944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7440" y="1950989"/>
            <a:ext cx="4343400" cy="31024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ular Callout 12">
            <a:extLst>
              <a:ext uri="{FF2B5EF4-FFF2-40B4-BE49-F238E27FC236}">
                <a16:creationId xmlns:a16="http://schemas.microsoft.com/office/drawing/2014/main" id="{FE3E4B3E-E1E0-3644-BE7C-843E865CAEC0}"/>
              </a:ext>
            </a:extLst>
          </p:cNvPr>
          <p:cNvSpPr/>
          <p:nvPr/>
        </p:nvSpPr>
        <p:spPr>
          <a:xfrm>
            <a:off x="2133600" y="870810"/>
            <a:ext cx="4572000" cy="765810"/>
          </a:xfrm>
          <a:prstGeom prst="wedgeRectCallout">
            <a:avLst>
              <a:gd name="adj1" fmla="val 7681"/>
              <a:gd name="adj2" fmla="val 138269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Mr. Daniel, I’d like you to meet Mr. Adi. He’s Nico’s teacher, too.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E704C9D4-875A-134A-9489-0320917920C6}"/>
              </a:ext>
            </a:extLst>
          </p:cNvPr>
          <p:cNvSpPr/>
          <p:nvPr/>
        </p:nvSpPr>
        <p:spPr>
          <a:xfrm>
            <a:off x="6192520" y="1862343"/>
            <a:ext cx="2743200" cy="957016"/>
          </a:xfrm>
          <a:prstGeom prst="wedgeRectCallout">
            <a:avLst>
              <a:gd name="adj1" fmla="val -34947"/>
              <a:gd name="adj2" fmla="val 94124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 do you do Mr. Daniel. Pleased to meet you.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5" name="Rectangular Callout 14">
            <a:extLst>
              <a:ext uri="{FF2B5EF4-FFF2-40B4-BE49-F238E27FC236}">
                <a16:creationId xmlns:a16="http://schemas.microsoft.com/office/drawing/2014/main" id="{DA6622AF-0CF1-BC4F-B02D-9DC2F1D157E5}"/>
              </a:ext>
            </a:extLst>
          </p:cNvPr>
          <p:cNvSpPr/>
          <p:nvPr/>
        </p:nvSpPr>
        <p:spPr>
          <a:xfrm>
            <a:off x="381000" y="1885950"/>
            <a:ext cx="2595880" cy="933409"/>
          </a:xfrm>
          <a:prstGeom prst="wedgeRectCallout">
            <a:avLst>
              <a:gd name="adj1" fmla="val 37211"/>
              <a:gd name="adj2" fmla="val 109176"/>
            </a:avLst>
          </a:prstGeom>
          <a:solidFill>
            <a:schemeClr val="bg1"/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 do you do? Pleased to meet you, too. Please call me Adi.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405A45D-7C2E-E94C-B172-F155E0453787}"/>
              </a:ext>
            </a:extLst>
          </p:cNvPr>
          <p:cNvSpPr txBox="1">
            <a:spLocks/>
          </p:cNvSpPr>
          <p:nvPr/>
        </p:nvSpPr>
        <p:spPr>
          <a:xfrm>
            <a:off x="6863945" y="409575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penerbit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2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5791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5562600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dirty="0">
                <a:solidFill>
                  <a:schemeClr val="bg1"/>
                </a:solidFill>
                <a:latin typeface="+mj-lt"/>
                <a:cs typeface="Arial" pitchFamily="34" charset="0"/>
              </a:rPr>
              <a:t>C. Identity Card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0B83B-416B-DD4C-B9C1-4E5434386A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0000">
                        <a14:backgroundMark x1="52000" y1="70000" x2="57250" y2="70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5105400" cy="510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C8F391-48FA-5F42-8E1D-D2DAA4D67D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98" b="94707" l="9980" r="89980">
                        <a14:foregroundMark x1="48566" y1="11434" x2="52889" y2="11434"/>
                        <a14:foregroundMark x1="73778" y1="10343" x2="71232" y2="14707"/>
                        <a14:foregroundMark x1="26222" y1="12889" x2="37657" y2="16162"/>
                        <a14:foregroundMark x1="36929" y1="59313" x2="66707" y2="88162"/>
                        <a14:foregroundMark x1="29495" y1="56768" x2="77939" y2="56768"/>
                        <a14:foregroundMark x1="55434" y1="88162" x2="25697" y2="83071"/>
                        <a14:foregroundMark x1="79556" y1="13414" x2="74667" y2="11798"/>
                        <a14:foregroundMark x1="46020" y1="10141" x2="59434" y2="10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854782"/>
            <a:ext cx="3926398" cy="392639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F7D79BA-3F48-5249-81FA-347E5B18B2F0}"/>
              </a:ext>
            </a:extLst>
          </p:cNvPr>
          <p:cNvSpPr txBox="1">
            <a:spLocks/>
          </p:cNvSpPr>
          <p:nvPr/>
        </p:nvSpPr>
        <p:spPr>
          <a:xfrm>
            <a:off x="1526972" y="3486150"/>
            <a:ext cx="2051455" cy="381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freepik</a:t>
            </a:r>
            <a:endParaRPr lang="en-US" sz="12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1FFBB4-930F-A243-A545-C3C34B73D7CF}"/>
              </a:ext>
            </a:extLst>
          </p:cNvPr>
          <p:cNvSpPr txBox="1">
            <a:spLocks/>
          </p:cNvSpPr>
          <p:nvPr/>
        </p:nvSpPr>
        <p:spPr>
          <a:xfrm>
            <a:off x="5476699" y="4400550"/>
            <a:ext cx="2421800" cy="2849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971550" algn="l"/>
              </a:tabLst>
            </a:pPr>
            <a:r>
              <a:rPr lang="en-US" sz="1200" dirty="0"/>
              <a:t>source: </a:t>
            </a:r>
            <a:r>
              <a:rPr lang="en-US" sz="1200" dirty="0" err="1"/>
              <a:t>freepik.com</a:t>
            </a:r>
            <a:r>
              <a:rPr lang="en-US" sz="1200" dirty="0"/>
              <a:t>/</a:t>
            </a:r>
            <a:r>
              <a:rPr lang="en-US" sz="1200" dirty="0" err="1"/>
              <a:t>macrovector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0949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672</Words>
  <Application>Microsoft Office PowerPoint</Application>
  <PresentationFormat>On-screen Show (16:9)</PresentationFormat>
  <Paragraphs>170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Arial</vt:lpstr>
      <vt:lpstr>Calibri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Rio Fazri Septian</cp:lastModifiedBy>
  <cp:revision>53</cp:revision>
  <dcterms:created xsi:type="dcterms:W3CDTF">2022-01-17T01:37:52Z</dcterms:created>
  <dcterms:modified xsi:type="dcterms:W3CDTF">2023-06-20T07:03:18Z</dcterms:modified>
</cp:coreProperties>
</file>